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matic SC" panose="020B0604020202020204" charset="0"/>
      <p:regular r:id="rId13"/>
      <p:bold r:id="rId14"/>
    </p:embeddedFont>
    <p:embeddedFont>
      <p:font typeface="Source Code Pro" panose="020B0604020202020204" charset="0"/>
      <p:regular r:id="rId15"/>
      <p:bold r:id="rId16"/>
    </p:embeddedFont>
    <p:embeddedFont>
      <p:font typeface="Georgia" panose="02040502050405020303"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6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325293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642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5083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364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5879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557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319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779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5105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507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170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www.teachervision.com/families/lesson-plan/332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lvl="0">
              <a:spcBef>
                <a:spcPts val="0"/>
              </a:spcBef>
              <a:buNone/>
            </a:pPr>
            <a:r>
              <a:rPr lang="en"/>
              <a:t>Relationships</a:t>
            </a:r>
          </a:p>
        </p:txBody>
      </p:sp>
      <p:sp>
        <p:nvSpPr>
          <p:cNvPr id="57" name="Shape 57"/>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lvl="0">
              <a:spcBef>
                <a:spcPts val="0"/>
              </a:spcBef>
              <a:buNone/>
            </a:pPr>
            <a:r>
              <a:rPr lang="en"/>
              <a:t>Kayla Kightlinger, Tori Wood, Rachel Snethen, Sarah Pinnell, Katelyn Kinney &amp; Taylor Sullivan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Citations </a:t>
            </a:r>
          </a:p>
        </p:txBody>
      </p:sp>
      <p:sp>
        <p:nvSpPr>
          <p:cNvPr id="129" name="Shape 129"/>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r>
              <a:rPr lang="en" sz="1050" i="1">
                <a:solidFill>
                  <a:srgbClr val="000000"/>
                </a:solidFill>
                <a:highlight>
                  <a:srgbClr val="F2F2F2"/>
                </a:highlight>
                <a:latin typeface="Arial"/>
                <a:ea typeface="Arial"/>
                <a:cs typeface="Arial"/>
                <a:sym typeface="Arial"/>
              </a:rPr>
              <a:t>Common Core State Standards</a:t>
            </a:r>
            <a:r>
              <a:rPr lang="en" sz="1050">
                <a:solidFill>
                  <a:srgbClr val="000000"/>
                </a:solidFill>
                <a:highlight>
                  <a:srgbClr val="F2F2F2"/>
                </a:highlight>
                <a:latin typeface="Arial"/>
                <a:ea typeface="Arial"/>
                <a:cs typeface="Arial"/>
                <a:sym typeface="Arial"/>
              </a:rPr>
              <a:t>. S.l.: J Weston Walch Pub, 2011. </a:t>
            </a:r>
            <a:r>
              <a:rPr lang="en" sz="1050" i="1">
                <a:solidFill>
                  <a:srgbClr val="000000"/>
                </a:solidFill>
                <a:highlight>
                  <a:srgbClr val="F2F2F2"/>
                </a:highlight>
                <a:latin typeface="Arial"/>
                <a:ea typeface="Arial"/>
                <a:cs typeface="Arial"/>
                <a:sym typeface="Arial"/>
              </a:rPr>
              <a:t>Common Core</a:t>
            </a:r>
            <a:r>
              <a:rPr lang="en" sz="1050">
                <a:solidFill>
                  <a:srgbClr val="000000"/>
                </a:solidFill>
                <a:highlight>
                  <a:srgbClr val="F2F2F2"/>
                </a:highlight>
                <a:latin typeface="Arial"/>
                <a:ea typeface="Arial"/>
                <a:cs typeface="Arial"/>
                <a:sym typeface="Arial"/>
              </a:rPr>
              <a:t>. Common Core. Web. 20 Oct. 2015.</a:t>
            </a:r>
          </a:p>
          <a:p>
            <a:pPr lvl="0" rtl="0">
              <a:spcBef>
                <a:spcPts val="0"/>
              </a:spcBef>
              <a:buNone/>
            </a:pPr>
            <a:r>
              <a:rPr lang="en" sz="1050">
                <a:solidFill>
                  <a:srgbClr val="000000"/>
                </a:solidFill>
                <a:highlight>
                  <a:srgbClr val="F2F2F2"/>
                </a:highlight>
                <a:latin typeface="Arial"/>
                <a:ea typeface="Arial"/>
                <a:cs typeface="Arial"/>
                <a:sym typeface="Arial"/>
              </a:rPr>
              <a:t>"Every Kid Needs a Champion." </a:t>
            </a:r>
            <a:r>
              <a:rPr lang="en" sz="1050" i="1">
                <a:solidFill>
                  <a:srgbClr val="000000"/>
                </a:solidFill>
                <a:highlight>
                  <a:srgbClr val="F2F2F2"/>
                </a:highlight>
                <a:latin typeface="Arial"/>
                <a:ea typeface="Arial"/>
                <a:cs typeface="Arial"/>
                <a:sym typeface="Arial"/>
              </a:rPr>
              <a:t>Rita Pierson:</a:t>
            </a:r>
            <a:r>
              <a:rPr lang="en" sz="1050">
                <a:solidFill>
                  <a:srgbClr val="000000"/>
                </a:solidFill>
                <a:highlight>
                  <a:srgbClr val="F2F2F2"/>
                </a:highlight>
                <a:latin typeface="Arial"/>
                <a:ea typeface="Arial"/>
                <a:cs typeface="Arial"/>
                <a:sym typeface="Arial"/>
              </a:rPr>
              <a:t>. TedTalk, May 2013. Web. 19 Oct. 2015.</a:t>
            </a:r>
          </a:p>
          <a:p>
            <a:pPr lvl="0" rtl="0">
              <a:spcBef>
                <a:spcPts val="0"/>
              </a:spcBef>
              <a:buNone/>
            </a:pPr>
            <a:r>
              <a:rPr lang="en" sz="1050">
                <a:solidFill>
                  <a:srgbClr val="000000"/>
                </a:solidFill>
                <a:highlight>
                  <a:srgbClr val="F2F2F2"/>
                </a:highlight>
                <a:latin typeface="Arial"/>
                <a:ea typeface="Arial"/>
                <a:cs typeface="Arial"/>
                <a:sym typeface="Arial"/>
              </a:rPr>
              <a:t>"A Family Tree" </a:t>
            </a:r>
            <a:r>
              <a:rPr lang="en" sz="1050" u="sng">
                <a:solidFill>
                  <a:schemeClr val="hlink"/>
                </a:solidFill>
                <a:highlight>
                  <a:srgbClr val="F2F2F2"/>
                </a:highlight>
                <a:latin typeface="Arial"/>
                <a:ea typeface="Arial"/>
                <a:cs typeface="Arial"/>
                <a:sym typeface="Arial"/>
                <a:hlinkClick r:id="rId3"/>
              </a:rPr>
              <a:t>www.teachervision.com/families/lesson-plan/3320</a:t>
            </a:r>
          </a:p>
          <a:p>
            <a:pPr lvl="0">
              <a:spcBef>
                <a:spcPts val="0"/>
              </a:spcBef>
              <a:buNone/>
            </a:pPr>
            <a:r>
              <a:rPr lang="en" sz="1050">
                <a:solidFill>
                  <a:srgbClr val="000000"/>
                </a:solidFill>
                <a:highlight>
                  <a:srgbClr val="F2F2F2"/>
                </a:highlight>
                <a:latin typeface="Arial"/>
                <a:ea typeface="Arial"/>
                <a:cs typeface="Arial"/>
                <a:sym typeface="Arial"/>
              </a:rPr>
              <a:t>“Adjectives in Art” https://www.pinterest.com/pin/427842033325584331/</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Why are relationships important?</a:t>
            </a:r>
          </a:p>
        </p:txBody>
      </p:sp>
      <p:sp>
        <p:nvSpPr>
          <p:cNvPr id="63" name="Shape 63"/>
          <p:cNvSpPr txBox="1">
            <a:spLocks noGrp="1"/>
          </p:cNvSpPr>
          <p:nvPr>
            <p:ph type="body" idx="1"/>
          </p:nvPr>
        </p:nvSpPr>
        <p:spPr>
          <a:xfrm>
            <a:off x="311700" y="1467925"/>
            <a:ext cx="8520599" cy="2827499"/>
          </a:xfrm>
          <a:prstGeom prst="rect">
            <a:avLst/>
          </a:prstGeom>
          <a:ln w="9525" cap="flat" cmpd="sng">
            <a:solidFill>
              <a:srgbClr val="FFFF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a:latin typeface="Georgia"/>
                <a:ea typeface="Georgia"/>
                <a:cs typeface="Georgia"/>
                <a:sym typeface="Georgia"/>
              </a:rPr>
              <a:t>“</a:t>
            </a:r>
            <a:r>
              <a:rPr lang="en" sz="2400">
                <a:solidFill>
                  <a:srgbClr val="555555"/>
                </a:solidFill>
                <a:highlight>
                  <a:srgbClr val="F7F7F7"/>
                </a:highlight>
                <a:latin typeface="Georgia"/>
                <a:ea typeface="Georgia"/>
                <a:cs typeface="Georgia"/>
                <a:sym typeface="Georgia"/>
              </a:rPr>
              <a:t> But one of the things that we never discuss or we rarely discuss is the value and importance of human connection. Relationships. James Comer says that no significant learning can occur without a significant relationship. George Washington Carver says </a:t>
            </a:r>
            <a:r>
              <a:rPr lang="en" sz="2400" u="sng">
                <a:solidFill>
                  <a:srgbClr val="555555"/>
                </a:solidFill>
                <a:highlight>
                  <a:srgbClr val="F7F7F7"/>
                </a:highlight>
                <a:latin typeface="Georgia"/>
                <a:ea typeface="Georgia"/>
                <a:cs typeface="Georgia"/>
                <a:sym typeface="Georgia"/>
              </a:rPr>
              <a:t>all learning is understanding relationships</a:t>
            </a:r>
            <a:r>
              <a:rPr lang="en" sz="2400">
                <a:solidFill>
                  <a:srgbClr val="555555"/>
                </a:solidFill>
                <a:highlight>
                  <a:srgbClr val="F7F7F7"/>
                </a:highlight>
                <a:latin typeface="Georgia"/>
                <a:ea typeface="Georgia"/>
                <a:cs typeface="Georgia"/>
                <a:sym typeface="Georgia"/>
              </a:rPr>
              <a:t>.” (Pierson 2013)</a:t>
            </a:r>
          </a:p>
          <a:p>
            <a:pPr lvl="0">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Where do we see Relationships in education?</a:t>
            </a:r>
          </a:p>
        </p:txBody>
      </p:sp>
      <p:sp>
        <p:nvSpPr>
          <p:cNvPr id="69" name="Shape 69"/>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r>
              <a:rPr lang="en"/>
              <a:t>According to the ELA common core standards, in every grade!</a:t>
            </a:r>
          </a:p>
          <a:p>
            <a:pPr lvl="0" rtl="0">
              <a:spcBef>
                <a:spcPts val="0"/>
              </a:spcBef>
              <a:buNone/>
            </a:pPr>
            <a:r>
              <a:rPr lang="en" sz="1200"/>
              <a:t>“With prompting and support, describe the relationship between illustrations and the text in which they appear” Kindergarten Standard</a:t>
            </a:r>
          </a:p>
          <a:p>
            <a:pPr lvl="0" rtl="0">
              <a:spcBef>
                <a:spcPts val="0"/>
              </a:spcBef>
              <a:buNone/>
            </a:pPr>
            <a:r>
              <a:rPr lang="en" sz="1200"/>
              <a:t>“Describe the relationship between a series of historical events, scientific ideas or concepts, or steps in technical procedures in a text, using language that pertains to time, sequence, and cause/effect” Third Grade Standard</a:t>
            </a:r>
          </a:p>
          <a:p>
            <a:pPr lvl="0">
              <a:spcBef>
                <a:spcPts val="0"/>
              </a:spcBef>
              <a:buNone/>
            </a:pPr>
            <a:r>
              <a:rPr lang="en" sz="1200"/>
              <a:t>“Explain the relationships or interactions between two or more individuals, events, ideas, or concepts in a historical, scientific, or technical text based on specific information in the text.” Fifth Grade Standard</a:t>
            </a:r>
          </a:p>
        </p:txBody>
      </p:sp>
      <p:pic>
        <p:nvPicPr>
          <p:cNvPr id="70" name="Shape 70"/>
          <p:cNvPicPr preferRelativeResize="0"/>
          <p:nvPr/>
        </p:nvPicPr>
        <p:blipFill>
          <a:blip r:embed="rId3">
            <a:alphaModFix/>
          </a:blip>
          <a:stretch>
            <a:fillRect/>
          </a:stretch>
        </p:blipFill>
        <p:spPr>
          <a:xfrm>
            <a:off x="4261575" y="3743600"/>
            <a:ext cx="3533875" cy="12596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Relationships: Art &amp; Science</a:t>
            </a:r>
          </a:p>
        </p:txBody>
      </p:sp>
      <p:sp>
        <p:nvSpPr>
          <p:cNvPr id="76" name="Shape 76"/>
          <p:cNvSpPr txBox="1">
            <a:spLocks noGrp="1"/>
          </p:cNvSpPr>
          <p:nvPr>
            <p:ph type="body" idx="1"/>
          </p:nvPr>
        </p:nvSpPr>
        <p:spPr>
          <a:xfrm>
            <a:off x="311700" y="1228675"/>
            <a:ext cx="3784199" cy="3251999"/>
          </a:xfrm>
          <a:prstGeom prst="rect">
            <a:avLst/>
          </a:prstGeom>
        </p:spPr>
        <p:txBody>
          <a:bodyPr lIns="91425" tIns="91425" rIns="91425" bIns="91425" anchor="t" anchorCtr="0">
            <a:noAutofit/>
          </a:bodyPr>
          <a:lstStyle/>
          <a:p>
            <a:pPr lvl="0" rtl="0">
              <a:spcBef>
                <a:spcPts val="0"/>
              </a:spcBef>
              <a:buNone/>
            </a:pPr>
            <a:r>
              <a:rPr lang="en"/>
              <a:t>-Have students draw an ecosystem pyramid to show the relationships between living things within an environment </a:t>
            </a:r>
          </a:p>
          <a:p>
            <a:pPr lvl="0">
              <a:spcBef>
                <a:spcPts val="0"/>
              </a:spcBef>
              <a:buNone/>
            </a:pPr>
            <a:r>
              <a:rPr lang="en"/>
              <a:t>-Explain to students about pedigree charts and have them create a family based on a pedigree chart</a:t>
            </a:r>
          </a:p>
        </p:txBody>
      </p:sp>
      <p:pic>
        <p:nvPicPr>
          <p:cNvPr id="77" name="Shape 77"/>
          <p:cNvPicPr preferRelativeResize="0"/>
          <p:nvPr/>
        </p:nvPicPr>
        <p:blipFill>
          <a:blip r:embed="rId3">
            <a:alphaModFix/>
          </a:blip>
          <a:stretch>
            <a:fillRect/>
          </a:stretch>
        </p:blipFill>
        <p:spPr>
          <a:xfrm>
            <a:off x="6469473" y="0"/>
            <a:ext cx="2674525" cy="3205425"/>
          </a:xfrm>
          <a:prstGeom prst="rect">
            <a:avLst/>
          </a:prstGeom>
          <a:noFill/>
          <a:ln>
            <a:noFill/>
          </a:ln>
        </p:spPr>
      </p:pic>
      <p:pic>
        <p:nvPicPr>
          <p:cNvPr id="78" name="Shape 78"/>
          <p:cNvPicPr preferRelativeResize="0"/>
          <p:nvPr/>
        </p:nvPicPr>
        <p:blipFill>
          <a:blip r:embed="rId4">
            <a:alphaModFix/>
          </a:blip>
          <a:stretch>
            <a:fillRect/>
          </a:stretch>
        </p:blipFill>
        <p:spPr>
          <a:xfrm>
            <a:off x="5406591" y="3377066"/>
            <a:ext cx="2143049" cy="1604825"/>
          </a:xfrm>
          <a:prstGeom prst="rect">
            <a:avLst/>
          </a:prstGeom>
          <a:noFill/>
          <a:ln>
            <a:noFill/>
          </a:ln>
        </p:spPr>
      </p:pic>
      <p:pic>
        <p:nvPicPr>
          <p:cNvPr id="79" name="Shape 79"/>
          <p:cNvPicPr preferRelativeResize="0"/>
          <p:nvPr/>
        </p:nvPicPr>
        <p:blipFill rotWithShape="1">
          <a:blip r:embed="rId5">
            <a:alphaModFix/>
          </a:blip>
          <a:srcRect t="5851" r="50079" b="21821"/>
          <a:stretch/>
        </p:blipFill>
        <p:spPr>
          <a:xfrm>
            <a:off x="4350375" y="968250"/>
            <a:ext cx="2065673" cy="16834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Relationships: Art &amp; Language Arts</a:t>
            </a:r>
          </a:p>
        </p:txBody>
      </p:sp>
      <p:sp>
        <p:nvSpPr>
          <p:cNvPr id="85" name="Shape 85"/>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0" lvl="0" indent="0" rtl="0">
              <a:lnSpc>
                <a:spcPct val="100000"/>
              </a:lnSpc>
              <a:spcBef>
                <a:spcPts val="0"/>
              </a:spcBef>
              <a:buNone/>
            </a:pPr>
            <a:r>
              <a:rPr lang="en" sz="1200"/>
              <a:t>-Display various artworks and have students describe different parts of the work with adjectives. Afterwords, they could create their own work of art using adjectives they choose.</a:t>
            </a:r>
          </a:p>
          <a:p>
            <a:pPr marL="6858000" lvl="0" indent="0" rtl="0">
              <a:lnSpc>
                <a:spcPct val="100000"/>
              </a:lnSpc>
              <a:spcBef>
                <a:spcPts val="0"/>
              </a:spcBef>
              <a:buNone/>
            </a:pPr>
            <a:endParaRPr sz="1200"/>
          </a:p>
          <a:p>
            <a:pPr marL="6858000" lvl="0" indent="0" rtl="0">
              <a:lnSpc>
                <a:spcPct val="100000"/>
              </a:lnSpc>
              <a:spcBef>
                <a:spcPts val="0"/>
              </a:spcBef>
              <a:buNone/>
            </a:pPr>
            <a:endParaRPr sz="1200"/>
          </a:p>
          <a:p>
            <a:pPr marL="0" lvl="0" indent="0" rtl="0">
              <a:lnSpc>
                <a:spcPct val="100000"/>
              </a:lnSpc>
              <a:spcBef>
                <a:spcPts val="0"/>
              </a:spcBef>
              <a:spcAft>
                <a:spcPts val="0"/>
              </a:spcAft>
              <a:buNone/>
            </a:pPr>
            <a:endParaRPr sz="1200"/>
          </a:p>
          <a:p>
            <a:pPr marL="0" lvl="0" indent="0" rtl="0">
              <a:lnSpc>
                <a:spcPct val="100000"/>
              </a:lnSpc>
              <a:spcBef>
                <a:spcPts val="0"/>
              </a:spcBef>
              <a:spcAft>
                <a:spcPts val="0"/>
              </a:spcAft>
              <a:buNone/>
            </a:pPr>
            <a:r>
              <a:rPr lang="en" sz="1200"/>
              <a:t>-Have students create a flipbook with</a:t>
            </a:r>
          </a:p>
          <a:p>
            <a:pPr marL="0" lvl="0" indent="0" rtl="0">
              <a:lnSpc>
                <a:spcPct val="100000"/>
              </a:lnSpc>
              <a:spcBef>
                <a:spcPts val="0"/>
              </a:spcBef>
              <a:spcAft>
                <a:spcPts val="0"/>
              </a:spcAft>
              <a:buNone/>
            </a:pPr>
            <a:r>
              <a:rPr lang="en" sz="1200"/>
              <a:t>multiple options for settings, characters,</a:t>
            </a:r>
          </a:p>
          <a:p>
            <a:pPr lvl="0" rtl="0">
              <a:lnSpc>
                <a:spcPct val="100000"/>
              </a:lnSpc>
              <a:spcBef>
                <a:spcPts val="0"/>
              </a:spcBef>
              <a:spcAft>
                <a:spcPts val="0"/>
              </a:spcAft>
              <a:buNone/>
            </a:pPr>
            <a:r>
              <a:rPr lang="en" sz="1200"/>
              <a:t>and plots. Talk about the relationship </a:t>
            </a:r>
          </a:p>
          <a:p>
            <a:pPr lvl="0" rtl="0">
              <a:lnSpc>
                <a:spcPct val="100000"/>
              </a:lnSpc>
              <a:spcBef>
                <a:spcPts val="0"/>
              </a:spcBef>
              <a:spcAft>
                <a:spcPts val="0"/>
              </a:spcAft>
              <a:buNone/>
            </a:pPr>
            <a:r>
              <a:rPr lang="en" sz="1200"/>
              <a:t>between these components of a story and </a:t>
            </a:r>
          </a:p>
          <a:p>
            <a:pPr lvl="0" rtl="0">
              <a:lnSpc>
                <a:spcPct val="100000"/>
              </a:lnSpc>
              <a:spcBef>
                <a:spcPts val="0"/>
              </a:spcBef>
              <a:spcAft>
                <a:spcPts val="0"/>
              </a:spcAft>
              <a:buNone/>
            </a:pPr>
            <a:r>
              <a:rPr lang="en" sz="1200"/>
              <a:t>how much the story changes when one of </a:t>
            </a:r>
          </a:p>
          <a:p>
            <a:pPr lvl="0" rtl="0">
              <a:lnSpc>
                <a:spcPct val="100000"/>
              </a:lnSpc>
              <a:spcBef>
                <a:spcPts val="0"/>
              </a:spcBef>
              <a:spcAft>
                <a:spcPts val="0"/>
              </a:spcAft>
              <a:buNone/>
            </a:pPr>
            <a:r>
              <a:rPr lang="en" sz="1200"/>
              <a:t>these elements is changed.</a:t>
            </a:r>
          </a:p>
          <a:p>
            <a:pPr lvl="0" rtl="0">
              <a:spcBef>
                <a:spcPts val="0"/>
              </a:spcBef>
              <a:buNone/>
            </a:pPr>
            <a:r>
              <a:rPr lang="en" sz="1200"/>
              <a:t> </a:t>
            </a:r>
          </a:p>
          <a:p>
            <a:pPr lvl="0">
              <a:lnSpc>
                <a:spcPct val="100000"/>
              </a:lnSpc>
              <a:spcBef>
                <a:spcPts val="0"/>
              </a:spcBef>
              <a:buNone/>
            </a:pPr>
            <a:endParaRPr sz="1200"/>
          </a:p>
        </p:txBody>
      </p:sp>
      <p:pic>
        <p:nvPicPr>
          <p:cNvPr id="86" name="Shape 86"/>
          <p:cNvPicPr preferRelativeResize="0"/>
          <p:nvPr/>
        </p:nvPicPr>
        <p:blipFill>
          <a:blip r:embed="rId3">
            <a:alphaModFix/>
          </a:blip>
          <a:stretch>
            <a:fillRect/>
          </a:stretch>
        </p:blipFill>
        <p:spPr>
          <a:xfrm>
            <a:off x="5180575" y="2372925"/>
            <a:ext cx="1608833" cy="2058050"/>
          </a:xfrm>
          <a:prstGeom prst="rect">
            <a:avLst/>
          </a:prstGeom>
          <a:noFill/>
          <a:ln>
            <a:noFill/>
          </a:ln>
        </p:spPr>
      </p:pic>
      <p:pic>
        <p:nvPicPr>
          <p:cNvPr id="87" name="Shape 87"/>
          <p:cNvPicPr preferRelativeResize="0"/>
          <p:nvPr/>
        </p:nvPicPr>
        <p:blipFill>
          <a:blip r:embed="rId4">
            <a:alphaModFix/>
          </a:blip>
          <a:stretch>
            <a:fillRect/>
          </a:stretch>
        </p:blipFill>
        <p:spPr>
          <a:xfrm>
            <a:off x="394775" y="1180187"/>
            <a:ext cx="1543549" cy="2058049"/>
          </a:xfrm>
          <a:prstGeom prst="rect">
            <a:avLst/>
          </a:prstGeom>
          <a:noFill/>
          <a:ln>
            <a:noFill/>
          </a:ln>
        </p:spPr>
      </p:pic>
      <p:pic>
        <p:nvPicPr>
          <p:cNvPr id="88" name="Shape 88"/>
          <p:cNvPicPr preferRelativeResize="0"/>
          <p:nvPr/>
        </p:nvPicPr>
        <p:blipFill>
          <a:blip r:embed="rId5">
            <a:alphaModFix/>
          </a:blip>
          <a:stretch>
            <a:fillRect/>
          </a:stretch>
        </p:blipFill>
        <p:spPr>
          <a:xfrm>
            <a:off x="2056025" y="1180199"/>
            <a:ext cx="2483507" cy="2058047"/>
          </a:xfrm>
          <a:prstGeom prst="rect">
            <a:avLst/>
          </a:prstGeom>
          <a:noFill/>
          <a:ln>
            <a:noFill/>
          </a:ln>
        </p:spPr>
      </p:pic>
      <p:pic>
        <p:nvPicPr>
          <p:cNvPr id="89" name="Shape 89"/>
          <p:cNvPicPr preferRelativeResize="0"/>
          <p:nvPr/>
        </p:nvPicPr>
        <p:blipFill>
          <a:blip r:embed="rId6">
            <a:alphaModFix/>
          </a:blip>
          <a:stretch>
            <a:fillRect/>
          </a:stretch>
        </p:blipFill>
        <p:spPr>
          <a:xfrm>
            <a:off x="6962836" y="2351550"/>
            <a:ext cx="1608825" cy="210078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Relationships: aRt and Language Arts #2</a:t>
            </a:r>
          </a:p>
        </p:txBody>
      </p:sp>
      <p:sp>
        <p:nvSpPr>
          <p:cNvPr id="95" name="Shape 95"/>
          <p:cNvSpPr txBox="1">
            <a:spLocks noGrp="1"/>
          </p:cNvSpPr>
          <p:nvPr>
            <p:ph type="body" idx="1"/>
          </p:nvPr>
        </p:nvSpPr>
        <p:spPr>
          <a:xfrm>
            <a:off x="2254500" y="1394650"/>
            <a:ext cx="4054200" cy="3340199"/>
          </a:xfrm>
          <a:prstGeom prst="rect">
            <a:avLst/>
          </a:prstGeom>
        </p:spPr>
        <p:txBody>
          <a:bodyPr lIns="91425" tIns="91425" rIns="91425" bIns="91425" anchor="t" anchorCtr="0">
            <a:noAutofit/>
          </a:bodyPr>
          <a:lstStyle/>
          <a:p>
            <a:pPr lvl="0" rtl="0">
              <a:spcBef>
                <a:spcPts val="0"/>
              </a:spcBef>
              <a:buNone/>
            </a:pPr>
            <a:r>
              <a:rPr lang="en"/>
              <a:t>-Students will do a family tree project that incorporates research skills and vocabulary. </a:t>
            </a:r>
          </a:p>
          <a:p>
            <a:pPr lvl="0">
              <a:spcBef>
                <a:spcPts val="0"/>
              </a:spcBef>
              <a:buNone/>
            </a:pPr>
            <a:r>
              <a:rPr lang="en"/>
              <a:t>-Have the students draw, or create the tree, and bring in pictures of the family on the tree up to a certain number of generations </a:t>
            </a:r>
          </a:p>
        </p:txBody>
      </p:sp>
      <p:pic>
        <p:nvPicPr>
          <p:cNvPr id="96" name="Shape 96"/>
          <p:cNvPicPr preferRelativeResize="0"/>
          <p:nvPr/>
        </p:nvPicPr>
        <p:blipFill rotWithShape="1">
          <a:blip r:embed="rId3">
            <a:alphaModFix/>
          </a:blip>
          <a:srcRect l="3521" t="3521"/>
          <a:stretch/>
        </p:blipFill>
        <p:spPr>
          <a:xfrm>
            <a:off x="6308599" y="1394650"/>
            <a:ext cx="2835400" cy="2764524"/>
          </a:xfrm>
          <a:prstGeom prst="rect">
            <a:avLst/>
          </a:prstGeom>
          <a:noFill/>
          <a:ln>
            <a:noFill/>
          </a:ln>
        </p:spPr>
      </p:pic>
      <p:pic>
        <p:nvPicPr>
          <p:cNvPr id="97" name="Shape 97"/>
          <p:cNvPicPr preferRelativeResize="0"/>
          <p:nvPr/>
        </p:nvPicPr>
        <p:blipFill>
          <a:blip r:embed="rId4">
            <a:alphaModFix/>
          </a:blip>
          <a:stretch>
            <a:fillRect/>
          </a:stretch>
        </p:blipFill>
        <p:spPr>
          <a:xfrm>
            <a:off x="76203" y="1394649"/>
            <a:ext cx="2158650" cy="32379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Relationships: art &amp; Social Studies </a:t>
            </a:r>
          </a:p>
        </p:txBody>
      </p:sp>
      <p:sp>
        <p:nvSpPr>
          <p:cNvPr id="103" name="Shape 103"/>
          <p:cNvSpPr txBox="1">
            <a:spLocks noGrp="1"/>
          </p:cNvSpPr>
          <p:nvPr>
            <p:ph type="body" idx="1"/>
          </p:nvPr>
        </p:nvSpPr>
        <p:spPr>
          <a:xfrm>
            <a:off x="199450" y="3420900"/>
            <a:ext cx="2823300" cy="1857299"/>
          </a:xfrm>
          <a:prstGeom prst="rect">
            <a:avLst/>
          </a:prstGeom>
          <a:ln>
            <a:noFill/>
          </a:ln>
        </p:spPr>
        <p:txBody>
          <a:bodyPr lIns="91425" tIns="91425" rIns="91425" bIns="91425" anchor="t" anchorCtr="0">
            <a:noAutofit/>
          </a:bodyPr>
          <a:lstStyle/>
          <a:p>
            <a:pPr lvl="0" rtl="0">
              <a:spcBef>
                <a:spcPts val="0"/>
              </a:spcBef>
              <a:buNone/>
            </a:pPr>
            <a:r>
              <a:rPr lang="en" sz="1200">
                <a:solidFill>
                  <a:srgbClr val="666666"/>
                </a:solidFill>
              </a:rPr>
              <a:t>-Students will use clay and pencil to write their name in hieroglyphics. They can compare/contrast the relationship of hieroglyphics to the English language today.</a:t>
            </a:r>
            <a:r>
              <a:rPr lang="en">
                <a:solidFill>
                  <a:srgbClr val="666666"/>
                </a:solidFill>
              </a:rPr>
              <a:t>  </a:t>
            </a:r>
          </a:p>
          <a:p>
            <a:pPr lvl="0">
              <a:spcBef>
                <a:spcPts val="0"/>
              </a:spcBef>
              <a:buNone/>
            </a:pPr>
            <a:endParaRPr/>
          </a:p>
        </p:txBody>
      </p:sp>
      <p:pic>
        <p:nvPicPr>
          <p:cNvPr id="104" name="Shape 104"/>
          <p:cNvPicPr preferRelativeResize="0"/>
          <p:nvPr/>
        </p:nvPicPr>
        <p:blipFill>
          <a:blip r:embed="rId3">
            <a:alphaModFix/>
          </a:blip>
          <a:stretch>
            <a:fillRect/>
          </a:stretch>
        </p:blipFill>
        <p:spPr>
          <a:xfrm>
            <a:off x="199451" y="1093850"/>
            <a:ext cx="2702949" cy="2254275"/>
          </a:xfrm>
          <a:prstGeom prst="rect">
            <a:avLst/>
          </a:prstGeom>
          <a:noFill/>
          <a:ln>
            <a:noFill/>
          </a:ln>
        </p:spPr>
      </p:pic>
      <p:pic>
        <p:nvPicPr>
          <p:cNvPr id="105" name="Shape 105"/>
          <p:cNvPicPr preferRelativeResize="0"/>
          <p:nvPr/>
        </p:nvPicPr>
        <p:blipFill>
          <a:blip r:embed="rId4">
            <a:alphaModFix/>
          </a:blip>
          <a:stretch>
            <a:fillRect/>
          </a:stretch>
        </p:blipFill>
        <p:spPr>
          <a:xfrm>
            <a:off x="3765388" y="1093850"/>
            <a:ext cx="2507386" cy="3197174"/>
          </a:xfrm>
          <a:prstGeom prst="rect">
            <a:avLst/>
          </a:prstGeom>
          <a:noFill/>
          <a:ln>
            <a:noFill/>
          </a:ln>
        </p:spPr>
      </p:pic>
      <p:sp>
        <p:nvSpPr>
          <p:cNvPr id="106" name="Shape 106"/>
          <p:cNvSpPr txBox="1"/>
          <p:nvPr/>
        </p:nvSpPr>
        <p:spPr>
          <a:xfrm>
            <a:off x="6480975" y="1236900"/>
            <a:ext cx="2535000" cy="3330899"/>
          </a:xfrm>
          <a:prstGeom prst="rect">
            <a:avLst/>
          </a:prstGeom>
          <a:noFill/>
          <a:ln>
            <a:noFill/>
          </a:ln>
        </p:spPr>
        <p:txBody>
          <a:bodyPr lIns="91425" tIns="91425" rIns="91425" bIns="91425" anchor="t" anchorCtr="0">
            <a:noAutofit/>
          </a:bodyPr>
          <a:lstStyle/>
          <a:p>
            <a:pPr lvl="0" rtl="0">
              <a:spcBef>
                <a:spcPts val="0"/>
              </a:spcBef>
              <a:buNone/>
            </a:pPr>
            <a:r>
              <a:rPr lang="en">
                <a:solidFill>
                  <a:srgbClr val="666666"/>
                </a:solidFill>
                <a:latin typeface="Source Code Pro"/>
                <a:ea typeface="Source Code Pro"/>
                <a:cs typeface="Source Code Pro"/>
                <a:sym typeface="Source Code Pro"/>
              </a:rPr>
              <a:t>-Students will be assigned one of the 50 states. They will be asked to design a stamp to go along with their state.</a:t>
            </a:r>
          </a:p>
          <a:p>
            <a:pPr lvl="0">
              <a:spcBef>
                <a:spcPts val="0"/>
              </a:spcBef>
              <a:buNone/>
            </a:pPr>
            <a:r>
              <a:rPr lang="en">
                <a:solidFill>
                  <a:srgbClr val="666666"/>
                </a:solidFill>
                <a:latin typeface="Source Code Pro"/>
                <a:ea typeface="Source Code Pro"/>
                <a:cs typeface="Source Code Pro"/>
                <a:sym typeface="Source Code Pro"/>
              </a:rPr>
              <a:t>-The stamp should incorporate the relationship between the state and its symbols by drawing pictures.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Relationships: Art &amp; social studies #2</a:t>
            </a:r>
          </a:p>
        </p:txBody>
      </p:sp>
      <p:sp>
        <p:nvSpPr>
          <p:cNvPr id="112" name="Shape 112"/>
          <p:cNvSpPr txBox="1">
            <a:spLocks noGrp="1"/>
          </p:cNvSpPr>
          <p:nvPr>
            <p:ph type="body" idx="1"/>
          </p:nvPr>
        </p:nvSpPr>
        <p:spPr>
          <a:xfrm>
            <a:off x="311700" y="1228675"/>
            <a:ext cx="8520599" cy="3615300"/>
          </a:xfrm>
          <a:prstGeom prst="rect">
            <a:avLst/>
          </a:prstGeom>
        </p:spPr>
        <p:txBody>
          <a:bodyPr lIns="91425" tIns="91425" rIns="91425" bIns="91425" anchor="t" anchorCtr="0">
            <a:noAutofit/>
          </a:bodyPr>
          <a:lstStyle/>
          <a:p>
            <a:pPr lvl="0">
              <a:spcBef>
                <a:spcPts val="0"/>
              </a:spcBef>
              <a:buNone/>
            </a:pPr>
            <a:r>
              <a:rPr lang="en"/>
              <a:t>Tht</a:t>
            </a:r>
          </a:p>
        </p:txBody>
      </p:sp>
      <p:pic>
        <p:nvPicPr>
          <p:cNvPr id="113" name="Shape 113"/>
          <p:cNvPicPr preferRelativeResize="0"/>
          <p:nvPr/>
        </p:nvPicPr>
        <p:blipFill>
          <a:blip r:embed="rId3">
            <a:alphaModFix/>
          </a:blip>
          <a:stretch>
            <a:fillRect/>
          </a:stretch>
        </p:blipFill>
        <p:spPr>
          <a:xfrm>
            <a:off x="311700" y="1228675"/>
            <a:ext cx="2286000" cy="3048000"/>
          </a:xfrm>
          <a:prstGeom prst="rect">
            <a:avLst/>
          </a:prstGeom>
          <a:noFill/>
          <a:ln>
            <a:noFill/>
          </a:ln>
        </p:spPr>
      </p:pic>
      <p:sp>
        <p:nvSpPr>
          <p:cNvPr id="114" name="Shape 114"/>
          <p:cNvSpPr txBox="1"/>
          <p:nvPr/>
        </p:nvSpPr>
        <p:spPr>
          <a:xfrm>
            <a:off x="2597700" y="1228675"/>
            <a:ext cx="2748899" cy="3048000"/>
          </a:xfrm>
          <a:prstGeom prst="rect">
            <a:avLst/>
          </a:prstGeom>
          <a:noFill/>
          <a:ln>
            <a:noFill/>
          </a:ln>
        </p:spPr>
        <p:txBody>
          <a:bodyPr lIns="91425" tIns="91425" rIns="91425" bIns="91425" anchor="t" anchorCtr="0">
            <a:noAutofit/>
          </a:bodyPr>
          <a:lstStyle/>
          <a:p>
            <a:pPr lvl="0">
              <a:spcBef>
                <a:spcPts val="0"/>
              </a:spcBef>
              <a:buNone/>
            </a:pPr>
            <a:r>
              <a:rPr lang="en">
                <a:latin typeface="Source Code Pro"/>
                <a:ea typeface="Source Code Pro"/>
                <a:cs typeface="Source Code Pro"/>
                <a:sym typeface="Source Code Pro"/>
              </a:rPr>
              <a:t>The students could make their own totem poles out of different colored paper and designs. The students can use different designs that represent part of their own culture or what they think totem poles used to look like. The students can talk about the relationship of the design of the totem poles and the culture of the Native Americans that made them.</a:t>
            </a:r>
          </a:p>
        </p:txBody>
      </p:sp>
      <p:pic>
        <p:nvPicPr>
          <p:cNvPr id="115" name="Shape 115"/>
          <p:cNvPicPr preferRelativeResize="0"/>
          <p:nvPr/>
        </p:nvPicPr>
        <p:blipFill>
          <a:blip r:embed="rId4">
            <a:alphaModFix/>
          </a:blip>
          <a:stretch>
            <a:fillRect/>
          </a:stretch>
        </p:blipFill>
        <p:spPr>
          <a:xfrm>
            <a:off x="6584400" y="1228662"/>
            <a:ext cx="2247900" cy="2124075"/>
          </a:xfrm>
          <a:prstGeom prst="rect">
            <a:avLst/>
          </a:prstGeom>
          <a:noFill/>
          <a:ln>
            <a:noFill/>
          </a:ln>
        </p:spPr>
      </p:pic>
      <p:sp>
        <p:nvSpPr>
          <p:cNvPr id="116" name="Shape 116"/>
          <p:cNvSpPr txBox="1"/>
          <p:nvPr/>
        </p:nvSpPr>
        <p:spPr>
          <a:xfrm>
            <a:off x="5400000" y="3235125"/>
            <a:ext cx="3432299" cy="1432800"/>
          </a:xfrm>
          <a:prstGeom prst="rect">
            <a:avLst/>
          </a:prstGeom>
          <a:noFill/>
          <a:ln>
            <a:noFill/>
          </a:ln>
        </p:spPr>
        <p:txBody>
          <a:bodyPr lIns="91425" tIns="91425" rIns="91425" bIns="91425" anchor="t" anchorCtr="0">
            <a:noAutofit/>
          </a:bodyPr>
          <a:lstStyle/>
          <a:p>
            <a:pPr lvl="0">
              <a:spcBef>
                <a:spcPts val="0"/>
              </a:spcBef>
              <a:buNone/>
            </a:pPr>
            <a:r>
              <a:rPr lang="en">
                <a:latin typeface="Source Code Pro"/>
                <a:ea typeface="Source Code Pro"/>
                <a:cs typeface="Source Code Pro"/>
                <a:sym typeface="Source Code Pro"/>
              </a:rPr>
              <a:t>The students can use this craft of a bald eagle and discuss the relationship of the symbolism of the bald eagle and America. They can also discuss why the bald eagle is so important to America.</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   RELATIONSHIPS: ART AND MATH</a:t>
            </a:r>
          </a:p>
        </p:txBody>
      </p:sp>
      <p:sp>
        <p:nvSpPr>
          <p:cNvPr id="122" name="Shape 122"/>
          <p:cNvSpPr txBox="1">
            <a:spLocks noGrp="1"/>
          </p:cNvSpPr>
          <p:nvPr>
            <p:ph type="body" idx="1"/>
          </p:nvPr>
        </p:nvSpPr>
        <p:spPr>
          <a:xfrm>
            <a:off x="311700" y="1228675"/>
            <a:ext cx="4588500" cy="3340199"/>
          </a:xfrm>
          <a:prstGeom prst="rect">
            <a:avLst/>
          </a:prstGeom>
        </p:spPr>
        <p:txBody>
          <a:bodyPr lIns="91425" tIns="91425" rIns="91425" bIns="91425" anchor="t" anchorCtr="0">
            <a:noAutofit/>
          </a:bodyPr>
          <a:lstStyle/>
          <a:p>
            <a:pPr lvl="0">
              <a:spcBef>
                <a:spcPts val="0"/>
              </a:spcBef>
              <a:buNone/>
            </a:pPr>
            <a:r>
              <a:rPr lang="en"/>
              <a:t>Have students create a pie chart to represent their family.Students can talk about their family and determine and write different fractions within their family.They can also talk about different family relationships (ex. Siblings, parents, pets).</a:t>
            </a:r>
          </a:p>
        </p:txBody>
      </p:sp>
      <p:pic>
        <p:nvPicPr>
          <p:cNvPr id="123" name="Shape 123"/>
          <p:cNvPicPr preferRelativeResize="0"/>
          <p:nvPr/>
        </p:nvPicPr>
        <p:blipFill>
          <a:blip r:embed="rId3">
            <a:alphaModFix/>
          </a:blip>
          <a:stretch>
            <a:fillRect/>
          </a:stretch>
        </p:blipFill>
        <p:spPr>
          <a:xfrm>
            <a:off x="5348292" y="500326"/>
            <a:ext cx="3237872" cy="4142851"/>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664</Words>
  <Application>Microsoft Office PowerPoint</Application>
  <PresentationFormat>On-screen Show (16:9)</PresentationFormat>
  <Paragraphs>42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Amatic SC</vt:lpstr>
      <vt:lpstr>Source Code Pro</vt:lpstr>
      <vt:lpstr>Arial</vt:lpstr>
      <vt:lpstr>Georgia</vt:lpstr>
      <vt:lpstr>beach-day</vt:lpstr>
      <vt:lpstr>Relationships</vt:lpstr>
      <vt:lpstr>Why are relationships important?</vt:lpstr>
      <vt:lpstr>Where do we see Relationships in education?</vt:lpstr>
      <vt:lpstr>Relationships: Art &amp; Science</vt:lpstr>
      <vt:lpstr>Relationships: Art &amp; Language Arts</vt:lpstr>
      <vt:lpstr>Relationships: aRt and Language Arts #2</vt:lpstr>
      <vt:lpstr>Relationships: art &amp; Social Studies </vt:lpstr>
      <vt:lpstr>Relationships: Art &amp; social studies #2</vt:lpstr>
      <vt:lpstr>   RELATIONSHIPS: ART AND MATH</vt:lpstr>
      <vt:lpstr>Citations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dc:title>
  <dc:creator>Admin</dc:creator>
  <cp:lastModifiedBy>knk2wc@mail.missouri.edu</cp:lastModifiedBy>
  <cp:revision>1</cp:revision>
  <dcterms:modified xsi:type="dcterms:W3CDTF">2015-12-15T01:38:51Z</dcterms:modified>
</cp:coreProperties>
</file>